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6858000" cx="12192000"/>
  <p:notesSz cx="6858000" cy="9144000"/>
  <p:embeddedFontLst>
    <p:embeddedFont>
      <p:font typeface="Proxima Nova"/>
      <p:bold r:id="rId54"/>
      <p:boldItalic r:id="rId55"/>
    </p:embeddedFont>
    <p:embeddedFont>
      <p:font typeface="Roboto Medium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3170AE-7A54-4D62-9F73-248F672CD6BF}">
  <a:tblStyle styleId="{BC3170AE-7A54-4D62-9F73-248F672CD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ProximaNova-boldItalic.fntdata"/><Relationship Id="rId10" Type="http://schemas.openxmlformats.org/officeDocument/2006/relationships/slide" Target="slides/slide4.xml"/><Relationship Id="rId54" Type="http://schemas.openxmlformats.org/officeDocument/2006/relationships/font" Target="fonts/ProximaNova-bold.fntdata"/><Relationship Id="rId13" Type="http://schemas.openxmlformats.org/officeDocument/2006/relationships/slide" Target="slides/slide7.xml"/><Relationship Id="rId57" Type="http://schemas.openxmlformats.org/officeDocument/2006/relationships/font" Target="fonts/RobotoMedium-bold.fntdata"/><Relationship Id="rId12" Type="http://schemas.openxmlformats.org/officeDocument/2006/relationships/slide" Target="slides/slide6.xml"/><Relationship Id="rId56" Type="http://schemas.openxmlformats.org/officeDocument/2006/relationships/font" Target="fonts/RobotoMedium-regular.fntdata"/><Relationship Id="rId15" Type="http://schemas.openxmlformats.org/officeDocument/2006/relationships/slide" Target="slides/slide9.xml"/><Relationship Id="rId59" Type="http://schemas.openxmlformats.org/officeDocument/2006/relationships/font" Target="fonts/RobotoMedium-boldItalic.fntdata"/><Relationship Id="rId14" Type="http://schemas.openxmlformats.org/officeDocument/2006/relationships/slide" Target="slides/slide8.xml"/><Relationship Id="rId58" Type="http://schemas.openxmlformats.org/officeDocument/2006/relationships/font" Target="fonts/RobotoMedium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ab31200df_0_7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fab31200df_0_7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fab31200df_0_7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fab31200df_0_7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Производительность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/>
              <a:t>В архитектуре - как в системе в целом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/>
              <a:t>В дизайне - эффективность алгоритма, алгоритмическое время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Перспектива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>
                <a:solidFill>
                  <a:schemeClr val="dk1"/>
                </a:solidFill>
              </a:rPr>
              <a:t>В архитектуре - обычно про статику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>
                <a:solidFill>
                  <a:schemeClr val="dk1"/>
                </a:solidFill>
              </a:rPr>
              <a:t>В дизайне - обычно про динамику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fab31200df_0_8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fab31200df_0_8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fab31200df_0_10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fab31200df_0_10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ab31200df_0_10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fab31200df_0_10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fab31200df_0_10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fab31200df_0_10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fab31200df_0_10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fab31200df_0_10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fab31200df_0_10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fab31200df_0_10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ab31200df_0_1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fab31200df_0_1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fab31200df_0_1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fab31200df_0_1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fab31200df_0_1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fab31200df_0_1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fab31200df_0_1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fab31200df_0_11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fab31200df_0_13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fab31200df_0_13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ab31200df_0_13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ab31200df_0_13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fab31200df_0_13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fab31200df_0_13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fab31200df_0_14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fab31200df_0_14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fab31200df_0_14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fab31200df_0_14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fab31200df_0_14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fab31200df_0_14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233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fab31200df_0_14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fab31200df_0_14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fab31200df_0_14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fab31200df_0_14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ab31200df_0_2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fab31200df_0_2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fab31200df_0_14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fab31200df_0_14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fab31200df_0_20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fab31200df_0_20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fab31200df_0_20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fab31200df_0_20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fab31200df_0_20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fab31200df_0_20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fab31200df_0_20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fab31200df_0_20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fab31200df_0_20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fab31200df_0_20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fab31200df_0_20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fab31200df_0_20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fab31200df_0_2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fab31200df_0_2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fab31200df_0_2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fab31200df_0_21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fab31200df_0_2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fab31200df_0_2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Service Locator  - паттерн, стиль, тактика?:)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fab31200df_0_2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fab31200df_0_2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b31200df_0_2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b31200df_0_2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fab31200df_0_2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fab31200df_0_2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fab31200df_0_2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fab31200df_0_2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fab31200df_0_2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fab31200df_0_2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fab31200df_0_24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fab31200df_0_24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fab31200df_0_8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fab31200df_0_8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ab31200df_0_5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ab31200df_0_5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fab31200df_0_5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https://habr.com/ru/article/511700/</a:t>
            </a:r>
            <a:endParaRPr/>
          </a:p>
        </p:txBody>
      </p:sp>
      <p:sp>
        <p:nvSpPr>
          <p:cNvPr id="537" name="Google Shape;537;gfab31200df_0_5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fab31200df_0_7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fab31200df_0_7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42.png"/><Relationship Id="rId4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итульный лист">
  <p:cSld name="6_Титульный лист">
    <p:bg>
      <p:bgPr>
        <a:solidFill>
          <a:srgbClr val="F5F6F6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8" name="Google Shape;8;p2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3" name="Google Shape;13;p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9" name="Google Shape;19;p2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0" name="Google Shape;20;p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0"/>
            <a:ext cx="3822476" cy="1568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52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лист">
  <p:cSld name="1_Титульный лист">
    <p:bg>
      <p:bgPr>
        <a:solidFill>
          <a:srgbClr val="F5F6F6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30050" y="1034349"/>
            <a:ext cx="770350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89" name="Google Shape;89;p11"/>
          <p:cNvPicPr preferRelativeResize="0"/>
          <p:nvPr/>
        </p:nvPicPr>
        <p:blipFill rotWithShape="1">
          <a:blip r:embed="rId3">
            <a:alphaModFix/>
          </a:blip>
          <a:srcRect b="65080" l="54788" r="38529" t="2981"/>
          <a:stretch/>
        </p:blipFill>
        <p:spPr>
          <a:xfrm rot="10800000">
            <a:off x="-280867" y="3102803"/>
            <a:ext cx="921952" cy="43652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1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91" name="Google Shape;91;p11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92" name="Google Shape;92;p11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" name="Google Shape;93;p11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" name="Google Shape;94;p11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" name="Google Shape;95;p11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" name="Google Shape;96;p11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" name="Google Shape;97;p11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8" name="Google Shape;98;p11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99" name="Google Shape;99;p11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0" name="Google Shape;100;p11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1" name="Google Shape;101;p11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2" name="Google Shape;102;p11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3" name="Google Shape;103;p11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4" name="Google Shape;104;p11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05" name="Google Shape;105;p11"/>
          <p:cNvSpPr txBox="1"/>
          <p:nvPr/>
        </p:nvSpPr>
        <p:spPr>
          <a:xfrm>
            <a:off x="817872" y="2922101"/>
            <a:ext cx="4473661" cy="757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СПАСИБО</a:t>
            </a:r>
            <a:endParaRPr/>
          </a:p>
        </p:txBody>
      </p:sp>
      <p:sp>
        <p:nvSpPr>
          <p:cNvPr id="106" name="Google Shape;106;p11"/>
          <p:cNvSpPr txBox="1"/>
          <p:nvPr/>
        </p:nvSpPr>
        <p:spPr>
          <a:xfrm>
            <a:off x="830483" y="3685902"/>
            <a:ext cx="5984655" cy="1769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 ВНИМАНИЕ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лист">
  <p:cSld name="Титульный лист">
    <p:bg>
      <p:bgPr>
        <a:solidFill>
          <a:srgbClr val="F5F6F6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08" name="Google Shape;108;p12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00300"/>
            <a:ext cx="921952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2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0" name="Google Shape;110;p12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11" name="Google Shape;111;p12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12" name="Google Shape;112;p12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13" name="Google Shape;113;p1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4" name="Google Shape;114;p1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5" name="Google Shape;115;p1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6" name="Google Shape;116;p1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" name="Google Shape;117;p1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" name="Google Shape;118;p1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19" name="Google Shape;119;p12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20" name="Google Shape;120;p1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1" name="Google Shape;121;p1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2" name="Google Shape;122;p1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3" name="Google Shape;123;p1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" name="Google Shape;124;p1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" name="Google Shape;125;p1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26" name="Google Shape;12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2"/>
          <p:cNvSpPr txBox="1"/>
          <p:nvPr>
            <p:ph idx="3" type="body"/>
          </p:nvPr>
        </p:nvSpPr>
        <p:spPr>
          <a:xfrm>
            <a:off x="1651826" y="5925324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8" name="Google Shape;128;p12"/>
          <p:cNvSpPr/>
          <p:nvPr/>
        </p:nvSpPr>
        <p:spPr>
          <a:xfrm>
            <a:off x="0" y="-62771"/>
            <a:ext cx="3412671" cy="1878885"/>
          </a:xfrm>
          <a:prstGeom prst="rect">
            <a:avLst/>
          </a:prstGeom>
          <a:solidFill>
            <a:srgbClr val="FB2938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9" name="Google Shape;12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956" y="231804"/>
            <a:ext cx="2296973" cy="127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лист">
  <p:cSld name="5_Титульный лист">
    <p:bg>
      <p:bgPr>
        <a:solidFill>
          <a:srgbClr val="F5F6F6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31" name="Google Shape;131;p13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34" name="Google Shape;13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1826" y="2497249"/>
            <a:ext cx="2565332" cy="301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13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36" name="Google Shape;136;p13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37" name="Google Shape;137;p1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0" name="Google Shape;140;p1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1" name="Google Shape;141;p1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43" name="Google Shape;143;p13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44" name="Google Shape;144;p1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5" name="Google Shape;145;p1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6" name="Google Shape;146;p1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7" name="Google Shape;147;p1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1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" name="Google Shape;149;p1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50" name="Google Shape;15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3"/>
          <p:cNvSpPr txBox="1"/>
          <p:nvPr>
            <p:ph idx="3" type="body"/>
          </p:nvPr>
        </p:nvSpPr>
        <p:spPr>
          <a:xfrm>
            <a:off x="1651826" y="5925324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лист">
  <p:cSld name="3_Титульный лист">
    <p:bg>
      <p:bgPr>
        <a:solidFill>
          <a:srgbClr val="F5F6F6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53" name="Google Shape;153;p14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5" name="Google Shape;155;p14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56" name="Google Shape;156;p14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57" name="Google Shape;157;p14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58" name="Google Shape;158;p14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9" name="Google Shape;159;p14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14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14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" name="Google Shape;162;p14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3" name="Google Shape;163;p14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64" name="Google Shape;164;p14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65" name="Google Shape;165;p14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14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14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14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9" name="Google Shape;169;p14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0" name="Google Shape;170;p14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71" name="Google Shape;1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826" y="2532889"/>
            <a:ext cx="2255993" cy="28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orient="horz" pos="1560">
          <p15:clr>
            <a:srgbClr val="FBAE40"/>
          </p15:clr>
        </p15:guide>
        <p15:guide id="3" pos="2664">
          <p15:clr>
            <a:srgbClr val="FBAE40"/>
          </p15:clr>
        </p15:guide>
        <p15:guide id="4" pos="100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лист">
  <p:cSld name="4_Титульный лист">
    <p:bg>
      <p:bgPr>
        <a:solidFill>
          <a:srgbClr val="F5F6F6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/>
          <p:nvPr>
            <p:ph idx="1" type="body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5" name="Google Shape;175;p15"/>
          <p:cNvSpPr txBox="1"/>
          <p:nvPr>
            <p:ph idx="2" type="body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76" name="Google Shape;176;p15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77" name="Google Shape;177;p15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78" name="Google Shape;178;p15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9" name="Google Shape;179;p15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" name="Google Shape;180;p15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1" name="Google Shape;181;p15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2" name="Google Shape;182;p15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3" name="Google Shape;183;p15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84" name="Google Shape;184;p15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85" name="Google Shape;185;p15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6" name="Google Shape;186;p15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7" name="Google Shape;187;p15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8" name="Google Shape;188;p15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9" name="Google Shape;189;p15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0" name="Google Shape;190;p15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91" name="Google Shape;19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53187" y="2416919"/>
            <a:ext cx="1841486" cy="419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192" name="Google Shape;192;p15"/>
          <p:cNvPicPr preferRelativeResize="0"/>
          <p:nvPr/>
        </p:nvPicPr>
        <p:blipFill rotWithShape="1">
          <a:blip r:embed="rId3">
            <a:alphaModFix/>
          </a:blip>
          <a:srcRect b="65080" l="54788" r="38529" t="2981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41090">
            <a:off x="278202" y="2345788"/>
            <a:ext cx="5049832" cy="41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лист">
  <p:cSld name="2_Титульный лист">
    <p:bg>
      <p:bgPr>
        <a:solidFill>
          <a:srgbClr val="F5F6F6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95" name="Google Shape;195;p16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6"/>
          <p:cNvSpPr txBox="1"/>
          <p:nvPr>
            <p:ph idx="1" type="body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7" name="Google Shape;197;p16"/>
          <p:cNvSpPr txBox="1"/>
          <p:nvPr>
            <p:ph idx="2" type="body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98" name="Google Shape;198;p16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99" name="Google Shape;199;p16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200" name="Google Shape;200;p16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1" name="Google Shape;201;p16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2" name="Google Shape;202;p16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3" name="Google Shape;203;p16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4" name="Google Shape;204;p16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5" name="Google Shape;205;p16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06" name="Google Shape;206;p16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07" name="Google Shape;207;p16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8" name="Google Shape;208;p16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9" name="Google Shape;209;p16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0" name="Google Shape;210;p16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1" name="Google Shape;211;p16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2" name="Google Shape;212;p16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13" name="Google Shape;2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6693" y="2500827"/>
            <a:ext cx="1473146" cy="1904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452501" y="938437"/>
            <a:ext cx="5279923" cy="6165180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5" name="Google Shape;215;p16"/>
          <p:cNvPicPr preferRelativeResize="0"/>
          <p:nvPr/>
        </p:nvPicPr>
        <p:blipFill rotWithShape="1">
          <a:blip r:embed="rId4">
            <a:alphaModFix/>
          </a:blip>
          <a:srcRect b="44234" l="23254" r="22897" t="0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лист 1">
  <p:cSld name="5_Титульный лист_1">
    <p:bg>
      <p:bgPr>
        <a:solidFill>
          <a:srgbClr val="F5F6F6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218" name="Google Shape;218;p18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8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0" name="Google Shape;220;p18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221" name="Google Shape;221;p18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222" name="Google Shape;222;p18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223" name="Google Shape;223;p18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" name="Google Shape;224;p18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5" name="Google Shape;225;p18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6" name="Google Shape;226;p18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18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8" name="Google Shape;228;p18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29" name="Google Shape;229;p18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230" name="Google Shape;230;p18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1" name="Google Shape;231;p18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2" name="Google Shape;232;p18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3" name="Google Shape;233;p18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4" name="Google Shape;234;p18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5" name="Google Shape;235;p18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36" name="Google Shape;2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3006" y="1980562"/>
            <a:ext cx="4951114" cy="6074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52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лист">
  <p:cSld name="2_Титульный лист">
    <p:bg>
      <p:bgPr>
        <a:solidFill>
          <a:srgbClr val="F5F6F6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240" name="Google Shape;240;p20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0"/>
          <p:cNvSpPr txBox="1"/>
          <p:nvPr>
            <p:ph idx="1" type="body"/>
          </p:nvPr>
        </p:nvSpPr>
        <p:spPr>
          <a:xfrm>
            <a:off x="1436693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2" type="body"/>
          </p:nvPr>
        </p:nvSpPr>
        <p:spPr>
          <a:xfrm>
            <a:off x="1436693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243" name="Google Shape;243;p20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244" name="Google Shape;244;p20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245" name="Google Shape;245;p20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6" name="Google Shape;246;p20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7" name="Google Shape;247;p20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8" name="Google Shape;248;p20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9" name="Google Shape;249;p20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0" name="Google Shape;250;p20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51" name="Google Shape;251;p20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252" name="Google Shape;252;p20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3" name="Google Shape;253;p20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4" name="Google Shape;254;p20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5" name="Google Shape;255;p20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6" name="Google Shape;256;p20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7" name="Google Shape;257;p20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58" name="Google Shape;258;p20"/>
          <p:cNvSpPr/>
          <p:nvPr/>
        </p:nvSpPr>
        <p:spPr>
          <a:xfrm>
            <a:off x="7452501" y="938437"/>
            <a:ext cx="5283093" cy="6168882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9" name="Google Shape;259;p20"/>
          <p:cNvPicPr preferRelativeResize="0"/>
          <p:nvPr/>
        </p:nvPicPr>
        <p:blipFill rotWithShape="1">
          <a:blip r:embed="rId3">
            <a:alphaModFix/>
          </a:blip>
          <a:srcRect b="44233" l="23256" r="22895" t="0"/>
          <a:stretch/>
        </p:blipFill>
        <p:spPr>
          <a:xfrm>
            <a:off x="7698701" y="351845"/>
            <a:ext cx="4572390" cy="6506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2111693"/>
            <a:ext cx="2618175" cy="593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BAE40"/>
          </p15:clr>
        </p15:guide>
        <p15:guide id="2" orient="horz" pos="170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итульный лист">
  <p:cSld name="7_Титульный лист">
    <p:bg>
      <p:bgPr>
        <a:solidFill>
          <a:srgbClr val="F5F6F6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262" name="Google Shape;262;p21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64" name="Google Shape;264;p21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265" name="Google Shape;265;p21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266" name="Google Shape;266;p21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267" name="Google Shape;267;p21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8" name="Google Shape;268;p21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9" name="Google Shape;269;p21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0" name="Google Shape;270;p21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1" name="Google Shape;271;p21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2" name="Google Shape;272;p21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73" name="Google Shape;273;p21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274" name="Google Shape;274;p21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5" name="Google Shape;275;p21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6" name="Google Shape;276;p21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7" name="Google Shape;277;p21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8" name="Google Shape;278;p21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9" name="Google Shape;279;p21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80" name="Google Shape;28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826" y="2220533"/>
            <a:ext cx="2618175" cy="593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1.1 Стандартный">
  <p:cSld name="1_Слайд №1.1 Стандартный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0"/>
            <a:ext cx="5403273" cy="6876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31" name="Google Shape;31;p3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" name="Google Shape;32;p3"/>
          <p:cNvSpPr txBox="1"/>
          <p:nvPr>
            <p:ph idx="2" type="body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33" name="Google Shape;33;p3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4530437" y="5989425"/>
            <a:ext cx="872836" cy="87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1.1 Стандартный">
  <p:cSld name="1_Слайд №1.1 Стандартный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"/>
          <p:cNvSpPr/>
          <p:nvPr/>
        </p:nvSpPr>
        <p:spPr>
          <a:xfrm>
            <a:off x="0" y="0"/>
            <a:ext cx="5403300" cy="6876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4" name="Google Shape;284;p22"/>
          <p:cNvSpPr txBox="1"/>
          <p:nvPr>
            <p:ph idx="1" type="body"/>
          </p:nvPr>
        </p:nvSpPr>
        <p:spPr>
          <a:xfrm>
            <a:off x="6510338" y="996950"/>
            <a:ext cx="4698900" cy="48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285" name="Google Shape;285;p22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6" name="Google Shape;286;p22"/>
          <p:cNvSpPr txBox="1"/>
          <p:nvPr>
            <p:ph idx="2" type="body"/>
          </p:nvPr>
        </p:nvSpPr>
        <p:spPr>
          <a:xfrm>
            <a:off x="982569" y="3151476"/>
            <a:ext cx="34584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287" name="Google Shape;287;p22"/>
          <p:cNvPicPr preferRelativeResize="0"/>
          <p:nvPr/>
        </p:nvPicPr>
        <p:blipFill rotWithShape="1">
          <a:blip r:embed="rId2">
            <a:alphaModFix/>
          </a:blip>
          <a:srcRect b="73299" l="54786" r="34192" t="15577"/>
          <a:stretch/>
        </p:blipFill>
        <p:spPr>
          <a:xfrm rot="5400000">
            <a:off x="4530439" y="5989423"/>
            <a:ext cx="872832" cy="87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1 Стандартный">
  <p:cSld name="Слайд №1.1 Стандартный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/>
          <p:nvPr/>
        </p:nvSpPr>
        <p:spPr>
          <a:xfrm>
            <a:off x="0" y="-108488"/>
            <a:ext cx="3626700" cy="69666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Рисунок 720" id="290" name="Google Shape;290;p23"/>
          <p:cNvPicPr preferRelativeResize="0"/>
          <p:nvPr/>
        </p:nvPicPr>
        <p:blipFill rotWithShape="1">
          <a:blip r:embed="rId2">
            <a:alphaModFix/>
          </a:blip>
          <a:srcRect b="73299" l="54786" r="34192" t="15577"/>
          <a:stretch/>
        </p:blipFill>
        <p:spPr>
          <a:xfrm rot="5400000">
            <a:off x="2" y="-1"/>
            <a:ext cx="677330" cy="67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3"/>
          <p:cNvPicPr preferRelativeResize="0"/>
          <p:nvPr/>
        </p:nvPicPr>
        <p:blipFill rotWithShape="1">
          <a:blip r:embed="rId3">
            <a:alphaModFix/>
          </a:blip>
          <a:srcRect b="2439" l="0" r="0" t="0"/>
          <a:stretch/>
        </p:blipFill>
        <p:spPr>
          <a:xfrm>
            <a:off x="650271" y="1499219"/>
            <a:ext cx="5928851" cy="283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858" y="1126409"/>
            <a:ext cx="6837006" cy="5939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23"/>
          <p:cNvCxnSpPr/>
          <p:nvPr/>
        </p:nvCxnSpPr>
        <p:spPr>
          <a:xfrm>
            <a:off x="7487278" y="153252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4" name="Google Shape;294;p23"/>
          <p:cNvSpPr txBox="1"/>
          <p:nvPr>
            <p:ph idx="1" type="body"/>
          </p:nvPr>
        </p:nvSpPr>
        <p:spPr>
          <a:xfrm>
            <a:off x="7487278" y="3766046"/>
            <a:ext cx="34584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95" name="Google Shape;295;p23"/>
          <p:cNvSpPr txBox="1"/>
          <p:nvPr>
            <p:ph idx="2" type="body"/>
          </p:nvPr>
        </p:nvSpPr>
        <p:spPr>
          <a:xfrm>
            <a:off x="7487278" y="1996403"/>
            <a:ext cx="34584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2 Стандартный с подзаголовком">
  <p:cSld name="Слайд №1.2 Стандартный с подзаголовком">
    <p:bg>
      <p:bgPr>
        <a:solidFill>
          <a:srgbClr val="F5F6F6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4"/>
          <p:cNvPicPr preferRelativeResize="0"/>
          <p:nvPr/>
        </p:nvPicPr>
        <p:blipFill rotWithShape="1">
          <a:blip r:embed="rId2">
            <a:alphaModFix/>
          </a:blip>
          <a:srcRect b="19956" l="0" r="0" t="14760"/>
          <a:stretch/>
        </p:blipFill>
        <p:spPr>
          <a:xfrm>
            <a:off x="0" y="0"/>
            <a:ext cx="673768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4"/>
          <p:cNvSpPr txBox="1"/>
          <p:nvPr>
            <p:ph idx="1" type="body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00" name="Google Shape;300;p24"/>
          <p:cNvSpPr txBox="1"/>
          <p:nvPr>
            <p:ph idx="2" type="body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301" name="Google Shape;301;p24"/>
          <p:cNvPicPr preferRelativeResize="0"/>
          <p:nvPr/>
        </p:nvPicPr>
        <p:blipFill rotWithShape="1">
          <a:blip r:embed="rId3">
            <a:alphaModFix/>
          </a:blip>
          <a:srcRect b="34185" l="67073" r="26243" t="10702"/>
          <a:stretch/>
        </p:blipFill>
        <p:spPr>
          <a:xfrm rot="-5400000">
            <a:off x="8770923" y="-2674922"/>
            <a:ext cx="746155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2 Разворот слева">
  <p:cSld name="Слайд №2.2 Разворот слева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/>
          <p:nvPr/>
        </p:nvSpPr>
        <p:spPr>
          <a:xfrm>
            <a:off x="5435600" y="1673"/>
            <a:ext cx="6756300" cy="3442500"/>
          </a:xfrm>
          <a:prstGeom prst="rect">
            <a:avLst/>
          </a:prstGeom>
          <a:solidFill>
            <a:srgbClr val="E5E8E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25"/>
          <p:cNvSpPr/>
          <p:nvPr/>
        </p:nvSpPr>
        <p:spPr>
          <a:xfrm>
            <a:off x="5435600" y="3413712"/>
            <a:ext cx="6756300" cy="34425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25"/>
          <p:cNvSpPr txBox="1"/>
          <p:nvPr>
            <p:ph idx="1" type="body"/>
          </p:nvPr>
        </p:nvSpPr>
        <p:spPr>
          <a:xfrm>
            <a:off x="982570" y="2941866"/>
            <a:ext cx="3709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306" name="Google Shape;306;p25"/>
          <p:cNvCxnSpPr/>
          <p:nvPr/>
        </p:nvCxnSpPr>
        <p:spPr>
          <a:xfrm>
            <a:off x="982569" y="247798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307" name="Google Shape;307;p25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>
            <a:off x="-181526" y="1866635"/>
            <a:ext cx="621791" cy="29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5"/>
          <p:cNvSpPr txBox="1"/>
          <p:nvPr>
            <p:ph idx="2" type="body"/>
          </p:nvPr>
        </p:nvSpPr>
        <p:spPr>
          <a:xfrm>
            <a:off x="6271264" y="462980"/>
            <a:ext cx="47973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09" name="Google Shape;309;p25"/>
          <p:cNvSpPr txBox="1"/>
          <p:nvPr>
            <p:ph idx="3" type="body"/>
          </p:nvPr>
        </p:nvSpPr>
        <p:spPr>
          <a:xfrm>
            <a:off x="6271264" y="3875019"/>
            <a:ext cx="47973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10" name="Google Shape;310;p2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2.2 Разворот слева">
  <p:cSld name="1_Слайд №2.2 Разворот слева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/>
          <p:nvPr/>
        </p:nvSpPr>
        <p:spPr>
          <a:xfrm>
            <a:off x="6638636" y="2062789"/>
            <a:ext cx="5553300" cy="3780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26"/>
          <p:cNvSpPr txBox="1"/>
          <p:nvPr>
            <p:ph idx="1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314" name="Google Shape;314;p26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315" name="Google Shape;315;p26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>
            <a:off x="11570206" y="3913912"/>
            <a:ext cx="621791" cy="29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2.2 Разворот слева">
  <p:cSld name="2_Слайд №2.2 Разворот слева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19" name="Google Shape;319;p2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321" name="Google Shape;321;p27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>
            <a:off x="-181461" y="1612532"/>
            <a:ext cx="621791" cy="29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1.1 Стандартный">
  <p:cSld name="2_Слайд №1.1 Стандартный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/>
          <p:nvPr/>
        </p:nvSpPr>
        <p:spPr>
          <a:xfrm>
            <a:off x="6428933" y="0"/>
            <a:ext cx="5763000" cy="685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5" name="Google Shape;325;p28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6" name="Google Shape;326;p28"/>
          <p:cNvSpPr txBox="1"/>
          <p:nvPr>
            <p:ph idx="1" type="body"/>
          </p:nvPr>
        </p:nvSpPr>
        <p:spPr>
          <a:xfrm>
            <a:off x="982569" y="3151476"/>
            <a:ext cx="41505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327" name="Google Shape;327;p28"/>
          <p:cNvPicPr preferRelativeResize="0"/>
          <p:nvPr/>
        </p:nvPicPr>
        <p:blipFill rotWithShape="1">
          <a:blip r:embed="rId2">
            <a:alphaModFix/>
          </a:blip>
          <a:srcRect b="73299" l="54786" r="34192" t="15577"/>
          <a:stretch/>
        </p:blipFill>
        <p:spPr>
          <a:xfrm rot="5400000">
            <a:off x="2" y="-2"/>
            <a:ext cx="872832" cy="87283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8"/>
          <p:cNvSpPr txBox="1"/>
          <p:nvPr>
            <p:ph idx="2" type="body"/>
          </p:nvPr>
        </p:nvSpPr>
        <p:spPr>
          <a:xfrm>
            <a:off x="7052579" y="1967597"/>
            <a:ext cx="1721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9" name="Google Shape;329;p28"/>
          <p:cNvSpPr txBox="1"/>
          <p:nvPr>
            <p:ph idx="3" type="body"/>
          </p:nvPr>
        </p:nvSpPr>
        <p:spPr>
          <a:xfrm>
            <a:off x="7086072" y="2944594"/>
            <a:ext cx="4440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30" name="Google Shape;330;p28"/>
          <p:cNvSpPr txBox="1"/>
          <p:nvPr/>
        </p:nvSpPr>
        <p:spPr>
          <a:xfrm>
            <a:off x="7052578" y="1201712"/>
            <a:ext cx="13824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65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Google Shape;331;p28"/>
          <p:cNvSpPr txBox="1"/>
          <p:nvPr>
            <p:ph idx="4" type="body"/>
          </p:nvPr>
        </p:nvSpPr>
        <p:spPr>
          <a:xfrm>
            <a:off x="9059449" y="1967597"/>
            <a:ext cx="2466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32" name="Google Shape;332;p28"/>
          <p:cNvSpPr txBox="1"/>
          <p:nvPr/>
        </p:nvSpPr>
        <p:spPr>
          <a:xfrm>
            <a:off x="9039462" y="1201712"/>
            <a:ext cx="26157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09.11.20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3" name="Google Shape;333;p28"/>
          <p:cNvSpPr txBox="1"/>
          <p:nvPr>
            <p:ph idx="5" type="body"/>
          </p:nvPr>
        </p:nvSpPr>
        <p:spPr>
          <a:xfrm>
            <a:off x="7052578" y="3704253"/>
            <a:ext cx="46026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34" name="Google Shape;334;p28"/>
          <p:cNvSpPr/>
          <p:nvPr/>
        </p:nvSpPr>
        <p:spPr>
          <a:xfrm>
            <a:off x="982568" y="4884407"/>
            <a:ext cx="4150500" cy="468000"/>
          </a:xfrm>
          <a:prstGeom prst="snip2SameRect">
            <a:avLst>
              <a:gd fmla="val 18846" name="adj1"/>
              <a:gd fmla="val 1994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p28"/>
          <p:cNvSpPr txBox="1"/>
          <p:nvPr>
            <p:ph idx="6" type="body"/>
          </p:nvPr>
        </p:nvSpPr>
        <p:spPr>
          <a:xfrm>
            <a:off x="982569" y="4902407"/>
            <a:ext cx="4150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36" name="Google Shape;336;p2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Слайд №2.2 Разворот слева">
  <p:cSld name="3_Слайд №2.2 Разворот слева">
    <p:bg>
      <p:bgPr>
        <a:solidFill>
          <a:srgbClr val="F5F6F6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339" name="Google Shape;339;p29"/>
          <p:cNvCxnSpPr/>
          <p:nvPr/>
        </p:nvCxnSpPr>
        <p:spPr>
          <a:xfrm>
            <a:off x="994677" y="259910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340" name="Google Shape;340;p29"/>
          <p:cNvPicPr preferRelativeResize="0"/>
          <p:nvPr/>
        </p:nvPicPr>
        <p:blipFill rotWithShape="1">
          <a:blip r:embed="rId2">
            <a:alphaModFix/>
          </a:blip>
          <a:srcRect b="77677" l="45142" r="38530" t="5844"/>
          <a:stretch/>
        </p:blipFill>
        <p:spPr>
          <a:xfrm rot="5400000">
            <a:off x="10672894" y="5338897"/>
            <a:ext cx="1519107" cy="151910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42" name="Google Shape;34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858" y="1126409"/>
            <a:ext cx="6837006" cy="5939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лист">
  <p:cSld name="1_Титульный лист">
    <p:bg>
      <p:bgPr>
        <a:solidFill>
          <a:srgbClr val="F5F6F6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30050" y="1034349"/>
            <a:ext cx="7703506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345" name="Google Shape;345;p30"/>
          <p:cNvPicPr preferRelativeResize="0"/>
          <p:nvPr/>
        </p:nvPicPr>
        <p:blipFill rotWithShape="1">
          <a:blip r:embed="rId3">
            <a:alphaModFix/>
          </a:blip>
          <a:srcRect b="65081" l="54788" r="38528" t="2979"/>
          <a:stretch/>
        </p:blipFill>
        <p:spPr>
          <a:xfrm rot="10800000">
            <a:off x="-280871" y="3102805"/>
            <a:ext cx="921956" cy="4365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30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347" name="Google Shape;347;p30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348" name="Google Shape;348;p30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9" name="Google Shape;349;p30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0" name="Google Shape;350;p30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1" name="Google Shape;351;p30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2" name="Google Shape;352;p30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3" name="Google Shape;353;p30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54" name="Google Shape;354;p30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355" name="Google Shape;355;p30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6" name="Google Shape;356;p30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7" name="Google Shape;357;p30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8" name="Google Shape;358;p30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9" name="Google Shape;359;p30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0" name="Google Shape;360;p30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361" name="Google Shape;361;p30"/>
          <p:cNvSpPr txBox="1"/>
          <p:nvPr/>
        </p:nvSpPr>
        <p:spPr>
          <a:xfrm>
            <a:off x="817872" y="2922101"/>
            <a:ext cx="44736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СПАСИБО</a:t>
            </a:r>
            <a:endParaRPr/>
          </a:p>
        </p:txBody>
      </p:sp>
      <p:sp>
        <p:nvSpPr>
          <p:cNvPr id="362" name="Google Shape;362;p30"/>
          <p:cNvSpPr txBox="1"/>
          <p:nvPr/>
        </p:nvSpPr>
        <p:spPr>
          <a:xfrm>
            <a:off x="830483" y="3685902"/>
            <a:ext cx="5984700" cy="17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 ВНИМАНИЕ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лист">
  <p:cSld name="Титульный лист">
    <p:bg>
      <p:bgPr>
        <a:solidFill>
          <a:srgbClr val="F5F6F6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364" name="Google Shape;364;p31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1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66" name="Google Shape;366;p31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367" name="Google Shape;36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1826" y="2497249"/>
            <a:ext cx="2565332" cy="301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31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369" name="Google Shape;369;p31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370" name="Google Shape;370;p31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1" name="Google Shape;371;p31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2" name="Google Shape;372;p31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3" name="Google Shape;373;p31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4" name="Google Shape;374;p31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5" name="Google Shape;375;p31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76" name="Google Shape;376;p31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377" name="Google Shape;377;p31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8" name="Google Shape;378;p31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9" name="Google Shape;379;p31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0" name="Google Shape;380;p31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1" name="Google Shape;381;p31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2" name="Google Shape;382;p31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383" name="Google Shape;38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1 Стандартный">
  <p:cSld name="Слайд №1.1 Стандартный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0" y="-108488"/>
            <a:ext cx="3626603" cy="6966488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Рисунок 720" id="36" name="Google Shape;36;p4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0" y="0"/>
            <a:ext cx="677333" cy="67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61" y="1619274"/>
            <a:ext cx="6000900" cy="3215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107" y="1196862"/>
            <a:ext cx="6837007" cy="5939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39;p4"/>
          <p:cNvCxnSpPr/>
          <p:nvPr/>
        </p:nvCxnSpPr>
        <p:spPr>
          <a:xfrm>
            <a:off x="7487278" y="153252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" name="Google Shape;40;p4"/>
          <p:cNvSpPr txBox="1"/>
          <p:nvPr>
            <p:ph idx="1" type="body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2" type="body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лист">
  <p:cSld name="5_Титульный лист">
    <p:bg>
      <p:bgPr>
        <a:solidFill>
          <a:srgbClr val="F5F6F6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385" name="Google Shape;385;p32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7" name="Google Shape;387;p32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388" name="Google Shape;388;p32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389" name="Google Shape;389;p32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390" name="Google Shape;390;p32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1" name="Google Shape;391;p32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2" name="Google Shape;392;p32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3" name="Google Shape;393;p32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4" name="Google Shape;394;p32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5" name="Google Shape;395;p32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96" name="Google Shape;396;p32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397" name="Google Shape;397;p32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8" name="Google Shape;398;p32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9" name="Google Shape;399;p32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0" name="Google Shape;400;p32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1" name="Google Shape;401;p32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2" name="Google Shape;402;p32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403" name="Google Shape;40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3006" y="1980562"/>
            <a:ext cx="4951114" cy="6074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52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лист">
  <p:cSld name="3_Титульный лист">
    <p:bg>
      <p:bgPr>
        <a:solidFill>
          <a:srgbClr val="F5F6F6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405" name="Google Shape;405;p33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3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07" name="Google Shape;407;p33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408" name="Google Shape;408;p33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409" name="Google Shape;409;p33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410" name="Google Shape;410;p33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1" name="Google Shape;411;p33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2" name="Google Shape;412;p33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3" name="Google Shape;413;p33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4" name="Google Shape;414;p33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5" name="Google Shape;415;p33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16" name="Google Shape;416;p33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417" name="Google Shape;417;p33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8" name="Google Shape;418;p33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9" name="Google Shape;419;p33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20" name="Google Shape;420;p33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21" name="Google Shape;421;p33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22" name="Google Shape;422;p33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423" name="Google Shape;42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826" y="2532889"/>
            <a:ext cx="2255993" cy="28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orient="horz" pos="1560">
          <p15:clr>
            <a:srgbClr val="FBAE40"/>
          </p15:clr>
        </p15:guide>
        <p15:guide id="3" pos="2664">
          <p15:clr>
            <a:srgbClr val="FBAE40"/>
          </p15:clr>
        </p15:guide>
        <p15:guide id="4" pos="100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лист">
  <p:cSld name="4_Титульный лист">
    <p:bg>
      <p:bgPr>
        <a:solidFill>
          <a:srgbClr val="F5F6F6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4"/>
          <p:cNvSpPr txBox="1"/>
          <p:nvPr>
            <p:ph idx="1" type="body"/>
          </p:nvPr>
        </p:nvSpPr>
        <p:spPr>
          <a:xfrm>
            <a:off x="5469372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27" name="Google Shape;427;p34"/>
          <p:cNvSpPr txBox="1"/>
          <p:nvPr>
            <p:ph idx="2" type="body"/>
          </p:nvPr>
        </p:nvSpPr>
        <p:spPr>
          <a:xfrm>
            <a:off x="5469372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428" name="Google Shape;428;p34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429" name="Google Shape;429;p34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430" name="Google Shape;430;p34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1" name="Google Shape;431;p34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2" name="Google Shape;432;p34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3" name="Google Shape;433;p34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4" name="Google Shape;434;p34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5" name="Google Shape;435;p34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36" name="Google Shape;436;p34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437" name="Google Shape;437;p34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8" name="Google Shape;438;p34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9" name="Google Shape;439;p34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0" name="Google Shape;440;p34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1" name="Google Shape;441;p34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2" name="Google Shape;442;p34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443" name="Google Shape;44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53187" y="2416919"/>
            <a:ext cx="1841486" cy="419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444" name="Google Shape;444;p34"/>
          <p:cNvPicPr preferRelativeResize="0"/>
          <p:nvPr/>
        </p:nvPicPr>
        <p:blipFill rotWithShape="1">
          <a:blip r:embed="rId3">
            <a:alphaModFix/>
          </a:blip>
          <a:srcRect b="65081" l="54788" r="38528" t="2979"/>
          <a:stretch/>
        </p:blipFill>
        <p:spPr>
          <a:xfrm rot="10800000">
            <a:off x="1127004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41090">
            <a:off x="278202" y="2345788"/>
            <a:ext cx="5049831" cy="41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Титульный лист">
  <p:cSld name="8_Титульный лист">
    <p:bg>
      <p:bgPr>
        <a:solidFill>
          <a:srgbClr val="F5F6F6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5"/>
          <p:cNvSpPr txBox="1"/>
          <p:nvPr>
            <p:ph idx="1" type="body"/>
          </p:nvPr>
        </p:nvSpPr>
        <p:spPr>
          <a:xfrm>
            <a:off x="5469372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48" name="Google Shape;448;p35"/>
          <p:cNvSpPr txBox="1"/>
          <p:nvPr>
            <p:ph idx="2" type="body"/>
          </p:nvPr>
        </p:nvSpPr>
        <p:spPr>
          <a:xfrm>
            <a:off x="5469372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449" name="Google Shape;449;p35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450" name="Google Shape;450;p35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451" name="Google Shape;451;p35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2" name="Google Shape;452;p35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3" name="Google Shape;453;p35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4" name="Google Shape;454;p35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5" name="Google Shape;455;p35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6" name="Google Shape;456;p35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57" name="Google Shape;457;p35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458" name="Google Shape;458;p35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9" name="Google Shape;459;p35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0" name="Google Shape;460;p35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1" name="Google Shape;461;p35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2" name="Google Shape;462;p35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3" name="Google Shape;463;p35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Рисунок 720" id="464" name="Google Shape;464;p35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1127004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800" y="539496"/>
            <a:ext cx="3134449" cy="149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итульный лист">
  <p:cSld name="6_Титульный лист">
    <p:bg>
      <p:bgPr>
        <a:solidFill>
          <a:srgbClr val="F5F6F6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467" name="Google Shape;467;p36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6"/>
          <p:cNvSpPr txBox="1"/>
          <p:nvPr>
            <p:ph idx="1" type="body"/>
          </p:nvPr>
        </p:nvSpPr>
        <p:spPr>
          <a:xfrm>
            <a:off x="1436693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9" name="Google Shape;469;p36"/>
          <p:cNvSpPr txBox="1"/>
          <p:nvPr>
            <p:ph idx="2" type="body"/>
          </p:nvPr>
        </p:nvSpPr>
        <p:spPr>
          <a:xfrm>
            <a:off x="1436693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470" name="Google Shape;470;p36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471" name="Google Shape;471;p36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472" name="Google Shape;472;p36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3" name="Google Shape;473;p36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4" name="Google Shape;474;p36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5" name="Google Shape;475;p36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6" name="Google Shape;476;p36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7" name="Google Shape;477;p36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78" name="Google Shape;478;p36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479" name="Google Shape;479;p36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0" name="Google Shape;480;p36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1" name="Google Shape;481;p36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2" name="Google Shape;482;p36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3" name="Google Shape;483;p36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4" name="Google Shape;484;p36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485" name="Google Shape;48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6693" y="2500827"/>
            <a:ext cx="1473145" cy="190493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6"/>
          <p:cNvSpPr/>
          <p:nvPr/>
        </p:nvSpPr>
        <p:spPr>
          <a:xfrm>
            <a:off x="7452501" y="938437"/>
            <a:ext cx="5283093" cy="6168882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7" name="Google Shape;487;p36"/>
          <p:cNvPicPr preferRelativeResize="0"/>
          <p:nvPr/>
        </p:nvPicPr>
        <p:blipFill rotWithShape="1">
          <a:blip r:embed="rId4">
            <a:alphaModFix/>
          </a:blip>
          <a:srcRect b="44233" l="23256" r="22895" t="0"/>
          <a:stretch/>
        </p:blipFill>
        <p:spPr>
          <a:xfrm>
            <a:off x="7698701" y="351845"/>
            <a:ext cx="4572390" cy="6506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2 Стандартный с подзаголовком">
  <p:cSld name="Слайд №1.2 Стандартный с подзаголовком">
    <p:bg>
      <p:bgPr>
        <a:solidFill>
          <a:srgbClr val="F5F6F6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"/>
          <p:cNvPicPr preferRelativeResize="0"/>
          <p:nvPr/>
        </p:nvPicPr>
        <p:blipFill rotWithShape="1">
          <a:blip r:embed="rId2">
            <a:alphaModFix/>
          </a:blip>
          <a:srcRect b="19954" l="0" r="0" t="14761"/>
          <a:stretch/>
        </p:blipFill>
        <p:spPr>
          <a:xfrm>
            <a:off x="0" y="0"/>
            <a:ext cx="673768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 txBox="1"/>
          <p:nvPr>
            <p:ph idx="1" type="body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2" type="body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47" name="Google Shape;47;p5"/>
          <p:cNvPicPr preferRelativeResize="0"/>
          <p:nvPr/>
        </p:nvPicPr>
        <p:blipFill rotWithShape="1">
          <a:blip r:embed="rId3">
            <a:alphaModFix/>
          </a:blip>
          <a:srcRect b="34187" l="67073" r="26243" t="10701"/>
          <a:stretch/>
        </p:blipFill>
        <p:spPr>
          <a:xfrm rot="-5400000">
            <a:off x="8770924" y="-2674922"/>
            <a:ext cx="746154" cy="609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2 Разворот слева">
  <p:cSld name="Слайд №2.2 Разворот слева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5435600" y="3413712"/>
            <a:ext cx="6756400" cy="3442614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982570" y="2941866"/>
            <a:ext cx="3709352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52" name="Google Shape;52;p6"/>
          <p:cNvCxnSpPr/>
          <p:nvPr/>
        </p:nvCxnSpPr>
        <p:spPr>
          <a:xfrm>
            <a:off x="982569" y="247798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53" name="Google Shape;53;p6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-181526" y="1866635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 txBox="1"/>
          <p:nvPr>
            <p:ph idx="2" type="body"/>
          </p:nvPr>
        </p:nvSpPr>
        <p:spPr>
          <a:xfrm>
            <a:off x="6271264" y="462980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3" type="body"/>
          </p:nvPr>
        </p:nvSpPr>
        <p:spPr>
          <a:xfrm>
            <a:off x="6271264" y="3875019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2.2 Разворот слева">
  <p:cSld name="1_Слайд №2.2 Разворот слева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6638636" y="2062789"/>
            <a:ext cx="5553364" cy="3780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60" name="Google Shape;60;p7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61" name="Google Shape;61;p7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11570206" y="3913912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2.2 Разворот слева">
  <p:cSld name="2_Слайд №2.2 Разворот слева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" type="body"/>
          </p:nvPr>
        </p:nvSpPr>
        <p:spPr>
          <a:xfrm>
            <a:off x="982568" y="1978550"/>
            <a:ext cx="9726296" cy="374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2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66" name="Google Shape;66;p8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67" name="Google Shape;67;p8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1.1 Стандартный">
  <p:cSld name="2_Слайд №1.1 Стандартный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6428933" y="0"/>
            <a:ext cx="5763067" cy="68563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1" name="Google Shape;71;p9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982569" y="3151476"/>
            <a:ext cx="4150540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73" name="Google Shape;73;p9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0" y="0"/>
            <a:ext cx="872836" cy="87283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idx="2" type="body"/>
          </p:nvPr>
        </p:nvSpPr>
        <p:spPr>
          <a:xfrm>
            <a:off x="7052579" y="1967597"/>
            <a:ext cx="1721566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3" type="body"/>
          </p:nvPr>
        </p:nvSpPr>
        <p:spPr>
          <a:xfrm>
            <a:off x="7086072" y="2944594"/>
            <a:ext cx="4439940" cy="542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4" type="body"/>
          </p:nvPr>
        </p:nvSpPr>
        <p:spPr>
          <a:xfrm>
            <a:off x="9059449" y="1967597"/>
            <a:ext cx="2466563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5" type="body"/>
          </p:nvPr>
        </p:nvSpPr>
        <p:spPr>
          <a:xfrm>
            <a:off x="7052578" y="3704253"/>
            <a:ext cx="4602519" cy="1900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8" name="Google Shape;78;p9"/>
          <p:cNvSpPr/>
          <p:nvPr/>
        </p:nvSpPr>
        <p:spPr>
          <a:xfrm>
            <a:off x="982568" y="4884407"/>
            <a:ext cx="4150539" cy="468000"/>
          </a:xfrm>
          <a:prstGeom prst="snip2SameRect">
            <a:avLst>
              <a:gd fmla="val 18846" name="adj1"/>
              <a:gd fmla="val 1994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9"/>
          <p:cNvSpPr txBox="1"/>
          <p:nvPr>
            <p:ph idx="6" type="body"/>
          </p:nvPr>
        </p:nvSpPr>
        <p:spPr>
          <a:xfrm>
            <a:off x="982569" y="4902407"/>
            <a:ext cx="415054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Слайд №2.2 Разворот слева">
  <p:cSld name="3_Слайд №2.2 Разворот слева">
    <p:bg>
      <p:bgPr>
        <a:solidFill>
          <a:srgbClr val="F5F6F6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83" name="Google Shape;83;p10"/>
          <p:cNvCxnSpPr/>
          <p:nvPr/>
        </p:nvCxnSpPr>
        <p:spPr>
          <a:xfrm>
            <a:off x="994677" y="259910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84" name="Google Shape;84;p10"/>
          <p:cNvPicPr preferRelativeResize="0"/>
          <p:nvPr/>
        </p:nvPicPr>
        <p:blipFill rotWithShape="1">
          <a:blip r:embed="rId2">
            <a:alphaModFix/>
          </a:blip>
          <a:srcRect b="77678" l="45143" r="38530" t="5844"/>
          <a:stretch/>
        </p:blipFill>
        <p:spPr>
          <a:xfrm rot="5400000">
            <a:off x="10672896" y="5338896"/>
            <a:ext cx="1519104" cy="15191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6" name="Google Shape;8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858" y="1126409"/>
            <a:ext cx="6837007" cy="5939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resources.sei.cmu.edu/library/asset-view.cfm?assetID=513807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40.png"/><Relationship Id="rId5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Relationship Id="rId5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8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/>
              <a:t>Клещин Никита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94" name="Google Shape;494;p38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Архитектура приложений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7"/>
          <p:cNvSpPr txBox="1"/>
          <p:nvPr>
            <p:ph idx="1" type="body"/>
          </p:nvPr>
        </p:nvSpPr>
        <p:spPr>
          <a:xfrm>
            <a:off x="982575" y="1978550"/>
            <a:ext cx="9726300" cy="17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300"/>
              <a:t>The software architecture of a computing system is the </a:t>
            </a:r>
            <a:r>
              <a:rPr b="1" lang="ru-RU" sz="2300"/>
              <a:t>set of structures</a:t>
            </a:r>
            <a:r>
              <a:rPr lang="ru-RU" sz="2300"/>
              <a:t> needed to </a:t>
            </a:r>
            <a:r>
              <a:rPr b="1" lang="ru-RU" sz="2300"/>
              <a:t>reason about the system</a:t>
            </a:r>
            <a:r>
              <a:rPr lang="ru-RU" sz="2300"/>
              <a:t>, which comprise software </a:t>
            </a:r>
            <a:r>
              <a:rPr b="1" lang="ru-RU" sz="2300"/>
              <a:t>elements</a:t>
            </a:r>
            <a:r>
              <a:rPr lang="ru-RU" sz="2300"/>
              <a:t>, </a:t>
            </a:r>
            <a:r>
              <a:rPr b="1" lang="ru-RU" sz="2300"/>
              <a:t>relations </a:t>
            </a:r>
            <a:r>
              <a:rPr lang="ru-RU" sz="2300"/>
              <a:t>among them and </a:t>
            </a:r>
            <a:r>
              <a:rPr b="1" lang="ru-RU" sz="2300"/>
              <a:t>properties </a:t>
            </a:r>
            <a:r>
              <a:rPr lang="ru-RU" sz="2300"/>
              <a:t>of both.</a:t>
            </a:r>
            <a:endParaRPr sz="2300"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 sz="2300"/>
              <a:t>Bass, Clements, Kazman</a:t>
            </a:r>
            <a:endParaRPr i="1" sz="2300"/>
          </a:p>
        </p:txBody>
      </p:sp>
      <p:sp>
        <p:nvSpPr>
          <p:cNvPr id="554" name="Google Shape;554;p4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Нет одного определения</a:t>
            </a:r>
            <a:endParaRPr/>
          </a:p>
        </p:txBody>
      </p:sp>
      <p:sp>
        <p:nvSpPr>
          <p:cNvPr id="555" name="Google Shape;555;p4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56" name="Google Shape;556;p47"/>
          <p:cNvSpPr txBox="1"/>
          <p:nvPr>
            <p:ph idx="1" type="body"/>
          </p:nvPr>
        </p:nvSpPr>
        <p:spPr>
          <a:xfrm>
            <a:off x="982575" y="3821700"/>
            <a:ext cx="9726300" cy="13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300"/>
              <a:t>Architecture is the </a:t>
            </a:r>
            <a:r>
              <a:rPr b="1" lang="ru-RU" sz="2300"/>
              <a:t>set of design decisions</a:t>
            </a:r>
            <a:r>
              <a:rPr lang="ru-RU" sz="2300"/>
              <a:t> that must be made early in a project.</a:t>
            </a:r>
            <a:endParaRPr sz="2300"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 sz="2300"/>
              <a:t>Martin Fowler</a:t>
            </a:r>
            <a:endParaRPr i="1" sz="2300"/>
          </a:p>
        </p:txBody>
      </p:sp>
      <p:sp>
        <p:nvSpPr>
          <p:cNvPr id="557" name="Google Shape;557;p47"/>
          <p:cNvSpPr txBox="1"/>
          <p:nvPr/>
        </p:nvSpPr>
        <p:spPr>
          <a:xfrm>
            <a:off x="982575" y="5352750"/>
            <a:ext cx="97263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*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https://resources.sei.cmu.edu/library/asset-view.cfm?assetID=513807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8"/>
          <p:cNvSpPr txBox="1"/>
          <p:nvPr>
            <p:ph idx="1" type="body"/>
          </p:nvPr>
        </p:nvSpPr>
        <p:spPr>
          <a:xfrm>
            <a:off x="982575" y="4477150"/>
            <a:ext cx="9726300" cy="14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Архитектура пробует объяснить взаимодействия элементов (связи, как система бьется на элементы)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Проектирование (дизайн) - говорит как это устроено (функции, имплементации, алгоритмы)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Архитектура vs Проектирование</a:t>
            </a:r>
            <a:endParaRPr/>
          </a:p>
        </p:txBody>
      </p:sp>
      <p:sp>
        <p:nvSpPr>
          <p:cNvPr id="564" name="Google Shape;564;p4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65" name="Google Shape;5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75" y="1494719"/>
            <a:ext cx="9549088" cy="2982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9"/>
          <p:cNvSpPr txBox="1"/>
          <p:nvPr>
            <p:ph idx="1" type="body"/>
          </p:nvPr>
        </p:nvSpPr>
        <p:spPr>
          <a:xfrm>
            <a:off x="982575" y="1978550"/>
            <a:ext cx="5940900" cy="349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Когда надо ее закладывать?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Сколько архитектуры будет достаточно?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Когда остановиться?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принимать решения по проектированию?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Нужна ли документация?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протестировать архитектуру?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ее презентовать и продавать?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Ограничения в виде бизнес-правил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Много вопросов</a:t>
            </a:r>
            <a:endParaRPr/>
          </a:p>
        </p:txBody>
      </p:sp>
      <p:sp>
        <p:nvSpPr>
          <p:cNvPr id="572" name="Google Shape;572;p4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0"/>
          <p:cNvSpPr txBox="1"/>
          <p:nvPr>
            <p:ph idx="1" type="body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0"/>
          <p:cNvSpPr txBox="1"/>
          <p:nvPr>
            <p:ph idx="2" type="body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Структуры?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1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Это ваш код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Это объекты в рантайме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Процессы, потоки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МЕТАЛ!!!... Простите, железо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Люди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 этим надо работать архитектору, для создания эффективной системы.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Можно сказать что графики, документация, диаграмма - это проекция реальных вещей системы.</a:t>
            </a:r>
            <a:endParaRPr/>
          </a:p>
        </p:txBody>
      </p:sp>
      <p:sp>
        <p:nvSpPr>
          <p:cNvPr id="584" name="Google Shape;584;p5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Структуры - это “реальные” вещи</a:t>
            </a:r>
            <a:endParaRPr/>
          </a:p>
        </p:txBody>
      </p:sp>
      <p:sp>
        <p:nvSpPr>
          <p:cNvPr id="585" name="Google Shape;585;p5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2"/>
          <p:cNvSpPr txBox="1"/>
          <p:nvPr>
            <p:ph idx="1" type="body"/>
          </p:nvPr>
        </p:nvSpPr>
        <p:spPr>
          <a:xfrm>
            <a:off x="1020050" y="1612425"/>
            <a:ext cx="9726300" cy="63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* Из академической среды: на архитектуру можно глядеть с трех точек зрения</a:t>
            </a:r>
            <a:endParaRPr/>
          </a:p>
        </p:txBody>
      </p:sp>
      <p:sp>
        <p:nvSpPr>
          <p:cNvPr id="591" name="Google Shape;591;p5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Три перспективы (точка зрения)</a:t>
            </a:r>
            <a:endParaRPr/>
          </a:p>
        </p:txBody>
      </p:sp>
      <p:sp>
        <p:nvSpPr>
          <p:cNvPr id="592" name="Google Shape;592;p5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93" name="Google Shape;5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388" y="2438644"/>
            <a:ext cx="980122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Нужен пример из реальной жизни?</a:t>
            </a:r>
            <a:endParaRPr/>
          </a:p>
        </p:txBody>
      </p:sp>
      <p:sp>
        <p:nvSpPr>
          <p:cNvPr id="599" name="Google Shape;599;p5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00" name="Google Shape;60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933" y="1612419"/>
            <a:ext cx="8928143" cy="440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Отображения (Views)</a:t>
            </a:r>
            <a:endParaRPr/>
          </a:p>
        </p:txBody>
      </p:sp>
      <p:sp>
        <p:nvSpPr>
          <p:cNvPr id="606" name="Google Shape;606;p5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07" name="Google Shape;6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375" y="1691850"/>
            <a:ext cx="4110099" cy="41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525" y="4172576"/>
            <a:ext cx="5819075" cy="23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9425" y="652750"/>
            <a:ext cx="3677825" cy="28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Взаимодействие</a:t>
            </a:r>
            <a:endParaRPr/>
          </a:p>
        </p:txBody>
      </p:sp>
      <p:sp>
        <p:nvSpPr>
          <p:cNvPr id="615" name="Google Shape;615;p5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16" name="Google Shape;616;p55"/>
          <p:cNvSpPr txBox="1"/>
          <p:nvPr>
            <p:ph idx="1" type="body"/>
          </p:nvPr>
        </p:nvSpPr>
        <p:spPr>
          <a:xfrm>
            <a:off x="982575" y="1612425"/>
            <a:ext cx="9726300" cy="184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анализирования структур, надо минимум знать: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Когда эти элементы и связи существуют (какая перспектива)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Когда и кем они создаются?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Когда они связываются?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В какой среде существуют?</a:t>
            </a:r>
            <a:endParaRPr/>
          </a:p>
        </p:txBody>
      </p:sp>
      <p:pic>
        <p:nvPicPr>
          <p:cNvPr id="617" name="Google Shape;6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046" y="3453225"/>
            <a:ext cx="7537912" cy="30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23" name="Google Shape;6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299" y="492801"/>
            <a:ext cx="9566750" cy="5459174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6"/>
          <p:cNvSpPr/>
          <p:nvPr/>
        </p:nvSpPr>
        <p:spPr>
          <a:xfrm>
            <a:off x="3680400" y="2642625"/>
            <a:ext cx="1155600" cy="34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6"/>
          <p:cNvSpPr txBox="1"/>
          <p:nvPr/>
        </p:nvSpPr>
        <p:spPr>
          <a:xfrm>
            <a:off x="3594800" y="2546325"/>
            <a:ext cx="19044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latin typeface="Roboto Medium"/>
                <a:ea typeface="Roboto Medium"/>
                <a:cs typeface="Roboto Medium"/>
                <a:sym typeface="Roboto Medium"/>
              </a:rPr>
              <a:t>Threads</a:t>
            </a:r>
            <a:endParaRPr sz="2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 txBox="1"/>
          <p:nvPr>
            <p:ph idx="1" type="body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00" name="Google Shape;500;p39"/>
          <p:cNvSpPr txBox="1"/>
          <p:nvPr>
            <p:ph idx="2" type="body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отметиться</a:t>
            </a:r>
            <a:br>
              <a:rPr lang="ru-RU"/>
            </a:br>
            <a:r>
              <a:rPr lang="ru-RU"/>
              <a:t>на портале</a:t>
            </a:r>
            <a:endParaRPr/>
          </a:p>
        </p:txBody>
      </p:sp>
      <p:sp>
        <p:nvSpPr>
          <p:cNvPr id="501" name="Google Shape;501;p3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7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Определяют качества системы: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Производительность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Доступность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Отказоустойчивость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Тестируемость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… и так далее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 основании свойств, архитектор принимает решение - какие элементы будут в системе.</a:t>
            </a:r>
            <a:endParaRPr/>
          </a:p>
        </p:txBody>
      </p:sp>
      <p:sp>
        <p:nvSpPr>
          <p:cNvPr id="631" name="Google Shape;631;p5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Свойства</a:t>
            </a:r>
            <a:endParaRPr/>
          </a:p>
        </p:txBody>
      </p:sp>
      <p:sp>
        <p:nvSpPr>
          <p:cNvPr id="632" name="Google Shape;632;p5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8"/>
          <p:cNvSpPr txBox="1"/>
          <p:nvPr>
            <p:ph idx="1" type="body"/>
          </p:nvPr>
        </p:nvSpPr>
        <p:spPr>
          <a:xfrm>
            <a:off x="982575" y="1612425"/>
            <a:ext cx="9726300" cy="89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EventBus </a:t>
            </a:r>
            <a:r>
              <a:rPr lang="ru-RU"/>
              <a:t>- это </a:t>
            </a:r>
            <a:r>
              <a:rPr b="1" lang="ru-RU"/>
              <a:t>компонент </a:t>
            </a:r>
            <a:r>
              <a:rPr lang="ru-RU"/>
              <a:t>или </a:t>
            </a:r>
            <a:r>
              <a:rPr b="1" lang="ru-RU"/>
              <a:t>связь</a:t>
            </a:r>
            <a:r>
              <a:rPr lang="ru-RU"/>
              <a:t>?</a:t>
            </a:r>
            <a:endParaRPr/>
          </a:p>
        </p:txBody>
      </p:sp>
      <p:sp>
        <p:nvSpPr>
          <p:cNvPr id="638" name="Google Shape;638;p5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все понятно</a:t>
            </a:r>
            <a:endParaRPr/>
          </a:p>
        </p:txBody>
      </p:sp>
      <p:sp>
        <p:nvSpPr>
          <p:cNvPr id="639" name="Google Shape;639;p5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40" name="Google Shape;6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738" y="2503425"/>
            <a:ext cx="8366533" cy="2940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9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9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Шаблоны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0"/>
          <p:cNvSpPr txBox="1"/>
          <p:nvPr>
            <p:ph idx="1" type="body"/>
          </p:nvPr>
        </p:nvSpPr>
        <p:spPr>
          <a:xfrm>
            <a:off x="982575" y="1612425"/>
            <a:ext cx="9726300" cy="424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взаимодействующие структуры повторяются из проекта в проект, то они превращается в паттерн: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Архитектурный паттерн (нет, это не про </a:t>
            </a:r>
            <a:r>
              <a:rPr lang="ru-RU">
                <a:solidFill>
                  <a:schemeClr val="dk1"/>
                </a:solidFill>
              </a:rPr>
              <a:t>SOLID, GangOfFour</a:t>
            </a:r>
            <a:r>
              <a:rPr lang="ru-RU"/>
              <a:t>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Шаблон проектирования - (да, это про SOLID, GangOfFour)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Стили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Тактики (это не совсем структуры)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… и прочее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Сами паттерны используются для решения конкретной проблемы. Формализуют проблему ищут паттерн, который смог бы ее решить (или придумываем, или берем из прошлого опыта).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Паттерны в чистом виде встречаются только в академической среде. На практике - они сильно отличаются.</a:t>
            </a:r>
            <a:endParaRPr/>
          </a:p>
        </p:txBody>
      </p:sp>
      <p:sp>
        <p:nvSpPr>
          <p:cNvPr id="652" name="Google Shape;652;p6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это?</a:t>
            </a:r>
            <a:endParaRPr/>
          </a:p>
        </p:txBody>
      </p:sp>
      <p:sp>
        <p:nvSpPr>
          <p:cNvPr id="653" name="Google Shape;653;p6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1"/>
          <p:cNvSpPr txBox="1"/>
          <p:nvPr>
            <p:ph idx="1" type="body"/>
          </p:nvPr>
        </p:nvSpPr>
        <p:spPr>
          <a:xfrm>
            <a:off x="982575" y="4223975"/>
            <a:ext cx="10074300" cy="163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</a:rPr>
              <a:t>Не является архитектурой! Но может служить начальной точкой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Глобальный, абстрактный, не зависит от языка, главное - простой.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Показывает только самые важные компоненты и их взаимоотношения</a:t>
            </a:r>
            <a:endParaRPr/>
          </a:p>
        </p:txBody>
      </p:sp>
      <p:sp>
        <p:nvSpPr>
          <p:cNvPr id="659" name="Google Shape;659;p6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Архитектурный паттерн</a:t>
            </a:r>
            <a:endParaRPr/>
          </a:p>
        </p:txBody>
      </p:sp>
      <p:sp>
        <p:nvSpPr>
          <p:cNvPr id="660" name="Google Shape;660;p6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61" name="Google Shape;6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8" y="1612425"/>
            <a:ext cx="60960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2"/>
          <p:cNvSpPr txBox="1"/>
          <p:nvPr>
            <p:ph idx="1" type="body"/>
          </p:nvPr>
        </p:nvSpPr>
        <p:spPr>
          <a:xfrm>
            <a:off x="982575" y="1612425"/>
            <a:ext cx="5194200" cy="185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Они часто направлены в код и поэтому языко-зависимы.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Главное отличие от архитектурного паттерна - смотрит внутрь модуля, на его реализацию</a:t>
            </a:r>
            <a:endParaRPr/>
          </a:p>
        </p:txBody>
      </p:sp>
      <p:sp>
        <p:nvSpPr>
          <p:cNvPr id="667" name="Google Shape;667;p6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Шаблон проектирования</a:t>
            </a:r>
            <a:endParaRPr/>
          </a:p>
        </p:txBody>
      </p:sp>
      <p:sp>
        <p:nvSpPr>
          <p:cNvPr id="668" name="Google Shape;668;p6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69" name="Google Shape;66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100" y="477194"/>
            <a:ext cx="5111859" cy="2093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6350" y="2984000"/>
            <a:ext cx="5562600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4775" y="3706550"/>
            <a:ext cx="5071990" cy="2079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3"/>
          <p:cNvSpPr txBox="1"/>
          <p:nvPr>
            <p:ph idx="1" type="body"/>
          </p:nvPr>
        </p:nvSpPr>
        <p:spPr>
          <a:xfrm>
            <a:off x="982575" y="1612425"/>
            <a:ext cx="9726300" cy="215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Самая маленькая часть из структурных компонентов.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Не зависит от языка программирования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Детальнее архитектурного паттерна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Улучшает некоторые качественные характеристики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Применяются к различным структурам (иногда паттерн - это комбинация тактик)</a:t>
            </a:r>
            <a:endParaRPr/>
          </a:p>
        </p:txBody>
      </p:sp>
      <p:sp>
        <p:nvSpPr>
          <p:cNvPr id="677" name="Google Shape;677;p6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Тактика</a:t>
            </a:r>
            <a:endParaRPr/>
          </a:p>
        </p:txBody>
      </p:sp>
      <p:sp>
        <p:nvSpPr>
          <p:cNvPr id="678" name="Google Shape;678;p6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79" name="Google Shape;67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748" y="3849100"/>
            <a:ext cx="8120050" cy="25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4"/>
          <p:cNvSpPr txBox="1"/>
          <p:nvPr>
            <p:ph idx="1" type="body"/>
          </p:nvPr>
        </p:nvSpPr>
        <p:spPr>
          <a:xfrm>
            <a:off x="982575" y="1612425"/>
            <a:ext cx="62388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Семейство систем, которые обладают одинаковым… стилем:)... одинаковыми чертами.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Самая большая часть в архитектуре. Вся система потом будет следовать стилю.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Могут основываться: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Природа элементов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Топологическое расположение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Характер отношений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…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Примеры: data flow styles, distributed styles, event styles, ...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Стиль</a:t>
            </a:r>
            <a:endParaRPr/>
          </a:p>
        </p:txBody>
      </p:sp>
      <p:sp>
        <p:nvSpPr>
          <p:cNvPr id="686" name="Google Shape;686;p6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87" name="Google Shape;68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675" y="-79487"/>
            <a:ext cx="4234426" cy="310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64"/>
          <p:cNvPicPr preferRelativeResize="0"/>
          <p:nvPr/>
        </p:nvPicPr>
        <p:blipFill rotWithShape="1">
          <a:blip r:embed="rId4">
            <a:alphaModFix/>
          </a:blip>
          <a:srcRect b="0" l="0" r="0" t="11746"/>
          <a:stretch/>
        </p:blipFill>
        <p:spPr>
          <a:xfrm>
            <a:off x="7369000" y="3987174"/>
            <a:ext cx="4234426" cy="280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64"/>
          <p:cNvPicPr preferRelativeResize="0"/>
          <p:nvPr/>
        </p:nvPicPr>
        <p:blipFill rotWithShape="1">
          <a:blip r:embed="rId5">
            <a:alphaModFix/>
          </a:blip>
          <a:srcRect b="13941" l="19484" r="12718" t="0"/>
          <a:stretch/>
        </p:blipFill>
        <p:spPr>
          <a:xfrm>
            <a:off x="10300100" y="1493063"/>
            <a:ext cx="2130799" cy="405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95" name="Google Shape;695;p6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 Игра. Паттерн, стиль или тактика?</a:t>
            </a:r>
            <a:endParaRPr/>
          </a:p>
        </p:txBody>
      </p:sp>
      <p:graphicFrame>
        <p:nvGraphicFramePr>
          <p:cNvPr id="696" name="Google Shape;696;p65"/>
          <p:cNvGraphicFramePr/>
          <p:nvPr/>
        </p:nvGraphicFramePr>
        <p:xfrm>
          <a:off x="853825" y="245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{BC3170AE-7A54-4D62-9F73-248F672CD6BF}</a:tableStyleId>
              </a:tblPr>
              <a:tblGrid>
                <a:gridCol w="5143500"/>
                <a:gridCol w="5143500"/>
              </a:tblGrid>
              <a:tr h="160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facade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layering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MVC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pipe-and-filter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ping-echo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repository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microservices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decoupling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6"/>
          <p:cNvSpPr txBox="1"/>
          <p:nvPr>
            <p:ph idx="1" type="body"/>
          </p:nvPr>
        </p:nvSpPr>
        <p:spPr>
          <a:xfrm>
            <a:off x="982575" y="1612425"/>
            <a:ext cx="9726300" cy="43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Иногда сложно понять что за паттерн описывается в книге: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Часто его подают как рецепт от всех бед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Либо описание недостаточное (остальная часть описания в голове у автора)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анализа паттернов, надо понимать следующее: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Перспектива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Какие элементы и их взаимоотношения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 располагаются и как взаимодействуют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Уровень абстракции (Близко к коду или нет?)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Семантика (Какие правила применения)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Контекст использования (Для чего?)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Какие качественные характеристики ухудшают и улучшают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6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Оценка паттерна</a:t>
            </a:r>
            <a:endParaRPr/>
          </a:p>
        </p:txBody>
      </p:sp>
      <p:sp>
        <p:nvSpPr>
          <p:cNvPr id="703" name="Google Shape;703;p6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0"/>
          <p:cNvSpPr txBox="1"/>
          <p:nvPr>
            <p:ph idx="1" type="body"/>
          </p:nvPr>
        </p:nvSpPr>
        <p:spPr>
          <a:xfrm>
            <a:off x="982570" y="2941866"/>
            <a:ext cx="3709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/>
              <a:t>Кратко</a:t>
            </a:r>
            <a:endParaRPr/>
          </a:p>
        </p:txBody>
      </p:sp>
      <p:sp>
        <p:nvSpPr>
          <p:cNvPr id="507" name="Google Shape;507;p40"/>
          <p:cNvSpPr txBox="1"/>
          <p:nvPr>
            <p:ph idx="2" type="body"/>
          </p:nvPr>
        </p:nvSpPr>
        <p:spPr>
          <a:xfrm>
            <a:off x="6271264" y="462980"/>
            <a:ext cx="47973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/>
              <a:t>Что помним?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Activity &amp; Fragment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Уведомления?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8" name="Google Shape;508;p40"/>
          <p:cNvSpPr txBox="1"/>
          <p:nvPr>
            <p:ph idx="3" type="body"/>
          </p:nvPr>
        </p:nvSpPr>
        <p:spPr>
          <a:xfrm>
            <a:off x="6271264" y="3875019"/>
            <a:ext cx="47973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/>
              <a:t>Что успели сделать?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 проект?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 команда?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 РК1?:)</a:t>
            </a:r>
            <a:endParaRPr/>
          </a:p>
        </p:txBody>
      </p:sp>
      <p:sp>
        <p:nvSpPr>
          <p:cNvPr id="509" name="Google Shape;509;p4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7"/>
          <p:cNvSpPr txBox="1"/>
          <p:nvPr>
            <p:ph idx="1" type="body"/>
          </p:nvPr>
        </p:nvSpPr>
        <p:spPr>
          <a:xfrm>
            <a:off x="982575" y="1612425"/>
            <a:ext cx="9726300" cy="432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Паттерн - не заменит мыслительный процесс.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Если паттерн не понятен - лучше его не использовать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Если не понятно что он изменит - лучше не использовать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Авторы паттернов не всегда четко что паттерн изменит в вашей жизни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Будьте готовы найти недостающие детали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Будьте готовы к тому, что найдете минусы только в процессе работы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Нельзя принять правильное дизайн решение, если мы не видим, какие характеристики изменятся.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Хороший код может стать паттерном. Но код из паттернов - не гарантирует вам, что ваш код - хороший.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6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Основная мысль</a:t>
            </a:r>
            <a:endParaRPr/>
          </a:p>
        </p:txBody>
      </p:sp>
      <p:sp>
        <p:nvSpPr>
          <p:cNvPr id="710" name="Google Shape;710;p6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8"/>
          <p:cNvSpPr txBox="1"/>
          <p:nvPr>
            <p:ph idx="1" type="body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68"/>
          <p:cNvSpPr txBox="1"/>
          <p:nvPr>
            <p:ph idx="2" type="body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Принципы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9"/>
          <p:cNvSpPr txBox="1"/>
          <p:nvPr>
            <p:ph idx="1" type="body"/>
          </p:nvPr>
        </p:nvSpPr>
        <p:spPr>
          <a:xfrm>
            <a:off x="982575" y="1612425"/>
            <a:ext cx="6665100" cy="391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Сохраняйте ваши методы маленькими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Сохраняйте ваши классы маленькими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Придумайте решение задачи сначала, потом напишите код…. Многие разработчики придумывают решение задачи во время написания кода и в этом нет ничего плохого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Не бойтесь избавляться от старого кода. Вполне возможно что он просто не сможет решить новые задачи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/>
              <a:t>— Filip Hanik, Senior Software Engineer в SpringSource Division VMware, Inc.</a:t>
            </a:r>
            <a:endParaRPr i="1"/>
          </a:p>
        </p:txBody>
      </p:sp>
      <p:sp>
        <p:nvSpPr>
          <p:cNvPr id="722" name="Google Shape;722;p6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KISS</a:t>
            </a:r>
            <a:endParaRPr/>
          </a:p>
        </p:txBody>
      </p:sp>
      <p:sp>
        <p:nvSpPr>
          <p:cNvPr id="723" name="Google Shape;723;p6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724" name="Google Shape;72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875" y="1685879"/>
            <a:ext cx="3521050" cy="38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0"/>
          <p:cNvSpPr txBox="1"/>
          <p:nvPr>
            <p:ph idx="1" type="body"/>
          </p:nvPr>
        </p:nvSpPr>
        <p:spPr>
          <a:xfrm>
            <a:off x="982575" y="1612425"/>
            <a:ext cx="97263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Цель принципов — создать программные структуры среднего уровня, которые: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терпимы к изменениям;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просты и понятны;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образуют основу для компонентов, которые могут использоваться во многих программных системах.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Термин «средний уровень» отражает тот факт, что эти принципы применяются программистами на уровне модулей. Они применяются на уровне, лежащем непосредственно над уровнем программного кода, и помогают определять программные структуры, используемые в модулях и компонентах.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/>
              <a:t>“Как из хороших кирпичей можно сложить никуда не годную стену, так из хорошо продуманных компонентов среднего уровня можно создать никуда не годную систему”</a:t>
            </a:r>
            <a:endParaRPr i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7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SOLID</a:t>
            </a:r>
            <a:endParaRPr/>
          </a:p>
        </p:txBody>
      </p:sp>
      <p:sp>
        <p:nvSpPr>
          <p:cNvPr id="731" name="Google Shape;731;p7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1"/>
          <p:cNvSpPr txBox="1"/>
          <p:nvPr>
            <p:ph idx="1" type="body"/>
          </p:nvPr>
        </p:nvSpPr>
        <p:spPr>
          <a:xfrm>
            <a:off x="982575" y="1612425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/>
              <a:t>“Модуль должен отвечать за одного и только за одного актора”</a:t>
            </a:r>
            <a:endParaRPr i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7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(S)ingle Responsibility Principle</a:t>
            </a:r>
            <a:endParaRPr/>
          </a:p>
        </p:txBody>
      </p:sp>
      <p:sp>
        <p:nvSpPr>
          <p:cNvPr id="738" name="Google Shape;738;p7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739" name="Google Shape;73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75" y="2436225"/>
            <a:ext cx="38671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275" y="2794388"/>
            <a:ext cx="5772150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2"/>
          <p:cNvSpPr txBox="1"/>
          <p:nvPr>
            <p:ph idx="1" type="body"/>
          </p:nvPr>
        </p:nvSpPr>
        <p:spPr>
          <a:xfrm>
            <a:off x="982575" y="1612425"/>
            <a:ext cx="9726300" cy="96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/>
              <a:t>“Программные сущности должны быть открыты для расширения и закрыты для изменения”</a:t>
            </a:r>
            <a:endParaRPr i="1"/>
          </a:p>
        </p:txBody>
      </p:sp>
      <p:sp>
        <p:nvSpPr>
          <p:cNvPr id="746" name="Google Shape;746;p7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(O)pen-Closed Principle</a:t>
            </a:r>
            <a:endParaRPr/>
          </a:p>
        </p:txBody>
      </p:sp>
      <p:sp>
        <p:nvSpPr>
          <p:cNvPr id="747" name="Google Shape;747;p7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748" name="Google Shape;74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75" y="2809863"/>
            <a:ext cx="415290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4050" y="2771775"/>
            <a:ext cx="4314825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3"/>
          <p:cNvSpPr txBox="1"/>
          <p:nvPr>
            <p:ph idx="1" type="body"/>
          </p:nvPr>
        </p:nvSpPr>
        <p:spPr>
          <a:xfrm>
            <a:off x="982575" y="1612425"/>
            <a:ext cx="9726300" cy="112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/>
              <a:t>“Объекты в программе должны быть заменяемыми на экземпляры их подтипов без изменения правильности выполнения программы”</a:t>
            </a:r>
            <a:endParaRPr i="1"/>
          </a:p>
        </p:txBody>
      </p:sp>
      <p:sp>
        <p:nvSpPr>
          <p:cNvPr id="755" name="Google Shape;755;p7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(L)iskov Substitution Principle</a:t>
            </a:r>
            <a:endParaRPr/>
          </a:p>
        </p:txBody>
      </p:sp>
      <p:sp>
        <p:nvSpPr>
          <p:cNvPr id="756" name="Google Shape;756;p7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757" name="Google Shape;75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771" y="3390075"/>
            <a:ext cx="473392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4"/>
          <p:cNvSpPr txBox="1"/>
          <p:nvPr>
            <p:ph idx="1" type="body"/>
          </p:nvPr>
        </p:nvSpPr>
        <p:spPr>
          <a:xfrm>
            <a:off x="982575" y="1612425"/>
            <a:ext cx="9726300" cy="108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/>
              <a:t>“Создавайте узкоспециализированные интерфейсы, предназначенные для конкретного клиента. Клиенты не должны зависеть от интерфейсов, которые они не используют”</a:t>
            </a:r>
            <a:endParaRPr i="1"/>
          </a:p>
        </p:txBody>
      </p:sp>
      <p:sp>
        <p:nvSpPr>
          <p:cNvPr id="763" name="Google Shape;763;p7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(I)nterface Segregation Principle</a:t>
            </a:r>
            <a:endParaRPr/>
          </a:p>
        </p:txBody>
      </p:sp>
      <p:sp>
        <p:nvSpPr>
          <p:cNvPr id="764" name="Google Shape;764;p7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765" name="Google Shape;7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683" y="2853225"/>
            <a:ext cx="46101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5"/>
          <p:cNvSpPr txBox="1"/>
          <p:nvPr>
            <p:ph idx="1" type="body"/>
          </p:nvPr>
        </p:nvSpPr>
        <p:spPr>
          <a:xfrm>
            <a:off x="982575" y="1612425"/>
            <a:ext cx="9726300" cy="66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/>
              <a:t>“Объектом зависимости должна быть абстракция, а не что-то конкретное”</a:t>
            </a:r>
            <a:endParaRPr i="1"/>
          </a:p>
        </p:txBody>
      </p:sp>
      <p:sp>
        <p:nvSpPr>
          <p:cNvPr id="771" name="Google Shape;771;p7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(D)ependency Inversion Principle</a:t>
            </a:r>
            <a:endParaRPr/>
          </a:p>
        </p:txBody>
      </p:sp>
      <p:sp>
        <p:nvSpPr>
          <p:cNvPr id="772" name="Google Shape;772;p7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773" name="Google Shape;77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338" y="2580525"/>
            <a:ext cx="4728767" cy="327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6"/>
          <p:cNvSpPr txBox="1"/>
          <p:nvPr>
            <p:ph idx="1" type="body"/>
          </p:nvPr>
        </p:nvSpPr>
        <p:spPr>
          <a:xfrm>
            <a:off x="1082850" y="1612425"/>
            <a:ext cx="10118100" cy="59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таком случае на помощь приходит </a:t>
            </a:r>
            <a:r>
              <a:rPr b="1" lang="ru-RU"/>
              <a:t>Dagger2</a:t>
            </a:r>
            <a:r>
              <a:rPr lang="ru-RU"/>
              <a:t>, </a:t>
            </a:r>
            <a:r>
              <a:rPr b="1" lang="ru-RU"/>
              <a:t>Koin</a:t>
            </a:r>
            <a:r>
              <a:rPr lang="ru-RU"/>
              <a:t>, </a:t>
            </a:r>
            <a:r>
              <a:rPr b="1" lang="ru-RU"/>
              <a:t>Kodein</a:t>
            </a:r>
            <a:r>
              <a:rPr lang="ru-RU"/>
              <a:t>, </a:t>
            </a:r>
            <a:r>
              <a:rPr b="1" lang="ru-RU"/>
              <a:t>Hilt, Toothpick </a:t>
            </a:r>
            <a:r>
              <a:rPr lang="ru-RU"/>
              <a:t>и прочие</a:t>
            </a:r>
            <a:endParaRPr/>
          </a:p>
        </p:txBody>
      </p:sp>
      <p:sp>
        <p:nvSpPr>
          <p:cNvPr id="779" name="Google Shape;779;p76"/>
          <p:cNvSpPr txBox="1"/>
          <p:nvPr>
            <p:ph idx="2" type="body"/>
          </p:nvPr>
        </p:nvSpPr>
        <p:spPr>
          <a:xfrm>
            <a:off x="982576" y="788625"/>
            <a:ext cx="107244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Кажется что есть проблемы, если классов много...</a:t>
            </a:r>
            <a:endParaRPr/>
          </a:p>
        </p:txBody>
      </p:sp>
      <p:sp>
        <p:nvSpPr>
          <p:cNvPr id="780" name="Google Shape;780;p7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781" name="Google Shape;78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888" y="2278325"/>
            <a:ext cx="7912226" cy="32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3188" y="5497450"/>
            <a:ext cx="4105075" cy="13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"/>
          <p:cNvSpPr txBox="1"/>
          <p:nvPr>
            <p:ph idx="1" type="body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Что такое архитектура?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Элементы и связи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Шаблоны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ts val="1800"/>
              <a:buFont typeface="Proxima Nova"/>
              <a:buAutoNum type="arabicPeriod"/>
            </a:pPr>
            <a:r>
              <a:rPr lang="ru-RU"/>
              <a:t>Принципы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ts val="1800"/>
              <a:buFont typeface="Proxima Nova"/>
              <a:buAutoNum type="arabicPeriod"/>
            </a:pPr>
            <a:r>
              <a:rPr lang="ru-RU"/>
              <a:t>Флейм</a:t>
            </a:r>
            <a:endParaRPr/>
          </a:p>
        </p:txBody>
      </p:sp>
      <p:sp>
        <p:nvSpPr>
          <p:cNvPr id="515" name="Google Shape;515;p41"/>
          <p:cNvSpPr txBox="1"/>
          <p:nvPr>
            <p:ph idx="2" type="body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Содержание занятия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7"/>
          <p:cNvSpPr txBox="1"/>
          <p:nvPr>
            <p:ph idx="1" type="body"/>
          </p:nvPr>
        </p:nvSpPr>
        <p:spPr>
          <a:xfrm>
            <a:off x="982575" y="1612425"/>
            <a:ext cx="97263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Независимость от фреймворков</a:t>
            </a:r>
            <a:r>
              <a:rPr lang="ru-RU"/>
              <a:t> - позволяет рассматривать фреймворки как инструменты, вместо того чтобы стараться втиснуть систему в их рамки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Независимость от пользовательского интерфейса</a:t>
            </a:r>
            <a:r>
              <a:rPr lang="ru-RU"/>
              <a:t> - интерфейс можно изменять, не затрагивая остальную систему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Независимость от базы данных(?)</a:t>
            </a:r>
            <a:r>
              <a:rPr lang="ru-RU"/>
              <a:t> - не надо зависеть от того, как данные хранятся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Независимость от любых внешних агентов</a:t>
            </a:r>
            <a:r>
              <a:rPr lang="ru-RU"/>
              <a:t> - бизнес правила не должны знать про интерфейсы ведущие во внешний мир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Простота тестирования</a:t>
            </a:r>
            <a:r>
              <a:rPr lang="ru-RU">
                <a:solidFill>
                  <a:schemeClr val="dk1"/>
                </a:solidFill>
              </a:rPr>
              <a:t> - тестирование бизнес-логики без UI и DATA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… Кругов не обязательно 4!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… Не забывать про правило зависимостей - направлено внутрь круга (что бы это ни значило)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8" name="Google Shape;788;p7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Чистая Архитектура - Принципы</a:t>
            </a:r>
            <a:endParaRPr/>
          </a:p>
        </p:txBody>
      </p:sp>
      <p:sp>
        <p:nvSpPr>
          <p:cNvPr id="789" name="Google Shape;789;p7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Чистая Архитектура - Пример</a:t>
            </a:r>
            <a:endParaRPr/>
          </a:p>
        </p:txBody>
      </p:sp>
      <p:sp>
        <p:nvSpPr>
          <p:cNvPr id="795" name="Google Shape;795;p7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796" name="Google Shape;79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233" y="1548244"/>
            <a:ext cx="6874533" cy="494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02" name="Google Shape;802;p7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Чистая Архитектура</a:t>
            </a:r>
            <a:endParaRPr/>
          </a:p>
        </p:txBody>
      </p:sp>
      <p:pic>
        <p:nvPicPr>
          <p:cNvPr id="803" name="Google Shape;80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675" y="1971362"/>
            <a:ext cx="10592650" cy="352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Чистая Архитектура - в Android?</a:t>
            </a:r>
            <a:endParaRPr/>
          </a:p>
        </p:txBody>
      </p:sp>
      <p:sp>
        <p:nvSpPr>
          <p:cNvPr id="809" name="Google Shape;809;p8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10" name="Google Shape;81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313" y="2090975"/>
            <a:ext cx="964882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Чистая Архитектура - в Android… Reload?</a:t>
            </a:r>
            <a:endParaRPr/>
          </a:p>
        </p:txBody>
      </p:sp>
      <p:sp>
        <p:nvSpPr>
          <p:cNvPr id="816" name="Google Shape;816;p8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17" name="Google Shape;81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583" y="1769369"/>
            <a:ext cx="2271817" cy="4377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775" y="2186419"/>
            <a:ext cx="45910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2"/>
          <p:cNvSpPr txBox="1"/>
          <p:nvPr>
            <p:ph idx="1" type="body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82"/>
          <p:cNvSpPr txBox="1"/>
          <p:nvPr>
            <p:ph idx="2" type="body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Флейм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3"/>
          <p:cNvSpPr txBox="1"/>
          <p:nvPr>
            <p:ph idx="1" type="body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оставить отзыв</a:t>
            </a:r>
            <a:endParaRPr/>
          </a:p>
        </p:txBody>
      </p:sp>
      <p:sp>
        <p:nvSpPr>
          <p:cNvPr id="830" name="Google Shape;830;p8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2"/>
          <p:cNvSpPr txBox="1"/>
          <p:nvPr>
            <p:ph idx="1" type="body"/>
          </p:nvPr>
        </p:nvSpPr>
        <p:spPr>
          <a:xfrm>
            <a:off x="982575" y="1371525"/>
            <a:ext cx="7790100" cy="4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b="1" lang="ru-RU"/>
              <a:t>Василий Артемьев</a:t>
            </a:r>
            <a:br>
              <a:rPr lang="ru-RU"/>
            </a:b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Более 10 лет</a:t>
            </a:r>
            <a:r>
              <a:rPr lang="ru-RU"/>
              <a:t> опыта работы в разных доменах (корпоративное ПО, мобильные приложения, облачные технологии, робототехника) и на разных позициях (разработчик, руководитель команды, менеджер, архитектор)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Получил образование в сфере архитектуры ПО в университете, который определяет это направление (</a:t>
            </a:r>
            <a:r>
              <a:rPr b="1" lang="ru-RU"/>
              <a:t>CMU</a:t>
            </a:r>
            <a:r>
              <a:rPr lang="ru-RU"/>
              <a:t>, </a:t>
            </a:r>
            <a:r>
              <a:rPr b="1" lang="ru-RU"/>
              <a:t>Master of Software Engineering</a:t>
            </a:r>
            <a:r>
              <a:rPr lang="ru-RU"/>
              <a:t>)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Работал над архитектурой (проектирование, реализация, оценка, развитие, реконструкция) нескольких десятков проектов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Преподавал в </a:t>
            </a:r>
            <a:r>
              <a:rPr b="1" lang="ru-RU"/>
              <a:t>Иннополисе </a:t>
            </a:r>
            <a:r>
              <a:rPr lang="ru-RU"/>
              <a:t>и </a:t>
            </a:r>
            <a:r>
              <a:rPr b="1" lang="ru-RU"/>
              <a:t>ШАД</a:t>
            </a:r>
            <a:endParaRPr b="1"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Сейчас работает, проживает в Барселоне. Там же преподает в </a:t>
            </a:r>
            <a:r>
              <a:rPr b="1" lang="ru-RU"/>
              <a:t>Harbour.Space University</a:t>
            </a:r>
            <a:endParaRPr b="1"/>
          </a:p>
        </p:txBody>
      </p:sp>
      <p:sp>
        <p:nvSpPr>
          <p:cNvPr id="521" name="Google Shape;521;p42"/>
          <p:cNvSpPr txBox="1"/>
          <p:nvPr>
            <p:ph idx="2" type="body"/>
          </p:nvPr>
        </p:nvSpPr>
        <p:spPr>
          <a:xfrm>
            <a:off x="982575" y="788623"/>
            <a:ext cx="9726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Мой ментор</a:t>
            </a:r>
            <a:endParaRPr/>
          </a:p>
        </p:txBody>
      </p:sp>
      <p:sp>
        <p:nvSpPr>
          <p:cNvPr id="522" name="Google Shape;522;p4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23" name="Google Shape;5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4600" y="1604873"/>
            <a:ext cx="3114525" cy="31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3"/>
          <p:cNvSpPr txBox="1"/>
          <p:nvPr>
            <p:ph idx="1" type="body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29" name="Google Shape;529;p43"/>
          <p:cNvSpPr txBox="1"/>
          <p:nvPr>
            <p:ph idx="2" type="body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ru-RU"/>
              <a:t>Что такое архитектура?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4"/>
          <p:cNvPicPr preferRelativeResize="0"/>
          <p:nvPr/>
        </p:nvPicPr>
        <p:blipFill rotWithShape="1">
          <a:blip r:embed="rId3">
            <a:alphaModFix/>
          </a:blip>
          <a:srcRect b="0" l="6754" r="5633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5"/>
          <p:cNvSpPr txBox="1"/>
          <p:nvPr>
            <p:ph idx="2" type="body"/>
          </p:nvPr>
        </p:nvSpPr>
        <p:spPr>
          <a:xfrm>
            <a:off x="982570" y="788625"/>
            <a:ext cx="1494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Доход</a:t>
            </a:r>
            <a:endParaRPr/>
          </a:p>
        </p:txBody>
      </p:sp>
      <p:sp>
        <p:nvSpPr>
          <p:cNvPr id="540" name="Google Shape;540;p4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41" name="Google Shape;5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608" y="314325"/>
            <a:ext cx="8648700" cy="62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ваших проектах есть архитектура?:)</a:t>
            </a:r>
            <a:endParaRPr/>
          </a:p>
        </p:txBody>
      </p:sp>
      <p:sp>
        <p:nvSpPr>
          <p:cNvPr id="547" name="Google Shape;547;p4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48" name="Google Shape;5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062" y="1531549"/>
            <a:ext cx="7687334" cy="432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